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62" r:id="rId11"/>
    <p:sldId id="266" r:id="rId12"/>
    <p:sldId id="267" r:id="rId13"/>
    <p:sldId id="271" r:id="rId14"/>
    <p:sldId id="268" r:id="rId15"/>
    <p:sldId id="27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 комбинированного вида №19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428868"/>
            <a:ext cx="79372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  <a:sp3d/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 «</a:t>
            </a:r>
            <a:r>
              <a:rPr lang="ru-RU" sz="3200" b="1" dirty="0" err="1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 algn="ctr"/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 развития связной речи </a:t>
            </a:r>
          </a:p>
          <a:p>
            <a:pPr algn="ctr"/>
            <a:r>
              <a:rPr lang="ru-RU" sz="32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детей дошкольного возраста с ОНР.</a:t>
            </a:r>
            <a:endParaRPr lang="ru-RU" sz="32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5857892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– логопед Элла Григорьевна Матюшина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285728"/>
            <a:ext cx="2928958" cy="1071570"/>
          </a:xfrm>
          <a:prstGeom prst="ellipse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 составления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00628" y="214290"/>
            <a:ext cx="3714776" cy="1714512"/>
          </a:xfrm>
          <a:prstGeom prst="triangle">
            <a:avLst>
              <a:gd name="adj" fmla="val 495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500042"/>
            <a:ext cx="57150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3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festival.1september.ru/articles/586446/img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989455"/>
            <a:ext cx="4000529" cy="315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5143512"/>
            <a:ext cx="50006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Предмет(тема) – слово-предмет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– признак по теме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Слово-действие по теме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Предложение по теме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Ассоциация по теме: одно слово-предмет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214554"/>
            <a:ext cx="3786214" cy="40719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0884b6904c94efc13781ebb41971dab5-560x7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58082" y="4572008"/>
            <a:ext cx="1428760" cy="1785951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278605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Заяц.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Белый, пушистый.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Бегает, прыгает, грызёт.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нравится беленький зайка.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85852" y="1285860"/>
            <a:ext cx="6572296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Для закрепления изученной лексической темы.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78695" y="285728"/>
            <a:ext cx="6786610" cy="8572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Дидактический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можно использовать: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2357430"/>
            <a:ext cx="4786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Рябина.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Тонкая, кудрявая.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Растёт, зеленеет, цветёт.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Ягоды рябины любят снегири.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Дерево.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857760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Тонкая, кудрявая рябина растёт у нас за окном. Весной на ней зеленеют листья  и появляются цветы. Позже появляются ягоды. Зимой к дереву  прилетают снегири. Они  клюют ягоды рябины.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44945_ryabina-risuno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2318164"/>
            <a:ext cx="2928926" cy="453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64447" y="428604"/>
            <a:ext cx="621510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придумывания рассказа, используя слова из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4786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Белка. </a:t>
            </a: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Пушистая, рыжая.</a:t>
            </a: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Прыгает, скачет, заготавливает.</a:t>
            </a: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Белка живёт в дупле. </a:t>
            </a:r>
          </a:p>
          <a:p>
            <a:pPr marL="342900" lvl="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Дикое животное.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4357694"/>
            <a:ext cx="4714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лесу живет рыжий, пушистый зверёк. Это белка. Она ловко прыгает и скачет по веткам. Заготавливает себе пищу на зиму. На большом дереве у неё дупло. Белка – дикое животное.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447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3278988" cy="464281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78695" y="428604"/>
            <a:ext cx="678661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сравнения разных характеристик предмета.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27146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Медведь.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Сильный, большой.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Рычит, спит, ловит.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Живёт в лесу.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Дикое животное.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1571612"/>
            <a:ext cx="35719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Мишка.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Пушистый, мягкий.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Сидит, лежит, улыбается.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люблю своего мишку.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143248"/>
            <a:ext cx="4429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Медведь живёт в лесу. Он большой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сильный. Ловит рыбу в реке.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Зимой спит в берлоге.  Умеет громко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рычать.  Медведь – дикое животное.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4572008"/>
            <a:ext cx="42148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Мой мишка пушистый и мягкий. Он всегда мне улыбается. Мы любим с ним сидеть на диване и смотреть мультфильмы. Когда я сплю, он лежит рядом. Я люблю свою игрушку.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2714620"/>
            <a:ext cx="2071702" cy="2071702"/>
          </a:xfrm>
          <a:prstGeom prst="rect">
            <a:avLst/>
          </a:prstGeom>
        </p:spPr>
      </p:pic>
      <p:pic>
        <p:nvPicPr>
          <p:cNvPr id="10" name="Рисунок 9" descr="224.jpg"/>
          <p:cNvPicPr>
            <a:picLocks noChangeAspect="1"/>
          </p:cNvPicPr>
          <p:nvPr/>
        </p:nvPicPr>
        <p:blipFill>
          <a:blip r:embed="rId3"/>
          <a:srcRect t="14493"/>
          <a:stretch>
            <a:fillRect/>
          </a:stretch>
        </p:blipFill>
        <p:spPr>
          <a:xfrm>
            <a:off x="785786" y="4429132"/>
            <a:ext cx="3966594" cy="228599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8501090" y="714356"/>
            <a:ext cx="428628" cy="35719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714620"/>
            <a:ext cx="25669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Солнечная, тёплая.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Дарит, украшает, радует.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нравится  ранняя осень!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Сказка!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500042"/>
            <a:ext cx="42862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Золотая, красивая.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Кружит, раскрашивает, провожает.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парке осыпаются листья.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Листопад.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2214554"/>
            <a:ext cx="35719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Осень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Ветреная, холодная.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Дождит, шуршит, хмурится.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смотрят в окна.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Грусть. </a:t>
            </a:r>
          </a:p>
          <a:p>
            <a:endParaRPr lang="ru-RU" dirty="0"/>
          </a:p>
        </p:txBody>
      </p:sp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14620"/>
            <a:ext cx="264320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13588171.jpg"/>
          <p:cNvPicPr>
            <a:picLocks noChangeAspect="1"/>
          </p:cNvPicPr>
          <p:nvPr/>
        </p:nvPicPr>
        <p:blipFill>
          <a:blip r:embed="rId4"/>
          <a:srcRect b="12995"/>
          <a:stretch>
            <a:fillRect/>
          </a:stretch>
        </p:blipFill>
        <p:spPr>
          <a:xfrm>
            <a:off x="2643174" y="4143380"/>
            <a:ext cx="392909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00430" y="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адк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55"/>
          <a:stretch>
            <a:fillRect/>
          </a:stretch>
        </p:blipFill>
        <p:spPr>
          <a:xfrm>
            <a:off x="4000496" y="2743200"/>
            <a:ext cx="5319724" cy="4114800"/>
          </a:xfrm>
          <a:prstGeom prst="rect">
            <a:avLst/>
          </a:prstGeom>
        </p:spPr>
      </p:pic>
      <p:pic>
        <p:nvPicPr>
          <p:cNvPr id="2" name="Рисунок 1" descr="загадк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55"/>
          <a:stretch>
            <a:fillRect/>
          </a:stretch>
        </p:blipFill>
        <p:spPr>
          <a:xfrm>
            <a:off x="0" y="1357298"/>
            <a:ext cx="5319724" cy="41148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71604" y="428604"/>
            <a:ext cx="628654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загадки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Читает логопед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3143248"/>
            <a:ext cx="507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785926"/>
            <a:ext cx="507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857356" y="2714620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Рыжий, </a:t>
            </a:r>
          </a:p>
          <a:p>
            <a:pPr algn="ctr"/>
            <a:r>
              <a:rPr lang="ru-RU" sz="2000" dirty="0" smtClean="0"/>
              <a:t>пушистый</a:t>
            </a:r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14414" y="357187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Лакает, мурчит, играет 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414338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Охотится за мышами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4714884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Домашнее животное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4071942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Быстрый,</a:t>
            </a:r>
          </a:p>
          <a:p>
            <a:pPr algn="ctr"/>
            <a:r>
              <a:rPr lang="ru-RU" sz="2000" dirty="0" smtClean="0"/>
              <a:t>пассажирский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Мчит, стучит, гудит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557214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нём можно путешествовать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600076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Транспорт </a:t>
            </a:r>
            <a:endParaRPr lang="ru-RU" sz="2000" dirty="0"/>
          </a:p>
        </p:txBody>
      </p:sp>
      <p:pic>
        <p:nvPicPr>
          <p:cNvPr id="17" name="Рисунок 16" descr="CL-22_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31" r="4651"/>
          <a:stretch>
            <a:fillRect/>
          </a:stretch>
        </p:blipFill>
        <p:spPr>
          <a:xfrm>
            <a:off x="1214414" y="4979707"/>
            <a:ext cx="1571636" cy="1878293"/>
          </a:xfrm>
          <a:prstGeom prst="rect">
            <a:avLst/>
          </a:prstGeom>
        </p:spPr>
      </p:pic>
      <p:pic>
        <p:nvPicPr>
          <p:cNvPr id="18" name="Рисунок 17" descr="depositphotos_41323633-Miniature-train-vecto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1500174"/>
            <a:ext cx="2470610" cy="164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14348" y="214290"/>
            <a:ext cx="7429552" cy="8572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57167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71612"/>
            <a:ext cx="85725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В составлении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каждый ребенок может реализовать свои интеллектуальные возможности.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является игровым приемом.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используется как заключительное задание по пройденному материалу.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используется для проведения рефлексии, анализа и синтеза полученной информации.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помогает пополнить словарный запас.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учит краткому пересказу.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помогает развивать связную речь и мышление.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Сочинение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– процесс творческий. Это интересное занятие помогает самовыражению детей, через сочинение собственных нерифмованных стихов.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учит находить и выделять в большом объеме информации главную мысль.</a:t>
            </a:r>
          </a:p>
          <a:p>
            <a:pPr>
              <a:buFont typeface="Wingdings" pitchFamily="2" charset="2"/>
              <a:buChar char="v"/>
            </a:pP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— это также способ контроля и самоконтроля (дети могут сравнить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и оценивать их).</a:t>
            </a:r>
            <a:br>
              <a:rPr lang="ru-RU" sz="1950" dirty="0" smtClean="0">
                <a:latin typeface="Times New Roman" pitchFamily="18" charset="0"/>
                <a:cs typeface="Times New Roman" pitchFamily="18" charset="0"/>
              </a:rPr>
            </a:b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1142984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простота.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могут составить все.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42860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чём же его эффективность и значимость?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571480"/>
            <a:ext cx="7143800" cy="21431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5852" y="857232"/>
            <a:ext cx="67151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Составление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похоже на игру, ведь сочинять весело, полезно и легко!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Можно научить составлять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детей, ещё не умеющих читать!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3643314"/>
            <a:ext cx="7143800" cy="21431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71604" y="3929066"/>
            <a:ext cx="64294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«Даже мгновенное озарение может стать той первой искрой, из которой рано или поздно возгорится пламя творческого поиска», — писал В. Шаталов. </a:t>
            </a:r>
          </a:p>
          <a:p>
            <a:endParaRPr lang="ru-RU" dirty="0"/>
          </a:p>
        </p:txBody>
      </p:sp>
      <p:pic>
        <p:nvPicPr>
          <p:cNvPr id="7" name="Picture 2" descr="http://nachalo4ka.ru/wp-content/uploads/2014/05/shablon-deti-prevyu-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93" t="19859" r="59715" b="7325"/>
          <a:stretch>
            <a:fillRect/>
          </a:stretch>
        </p:blipFill>
        <p:spPr bwMode="auto">
          <a:xfrm>
            <a:off x="7500958" y="3071810"/>
            <a:ext cx="1942317" cy="3054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85992"/>
            <a:ext cx="8501122" cy="12858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8511"/>
              </a:avLst>
            </a:prstTxWarp>
            <a:spAutoFit/>
            <a:scene3d>
              <a:camera prst="isometricRightUp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 за  внимание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0364" y="3071809"/>
            <a:ext cx="321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Рисунок 3" descr="ёлочка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92" t="2326" r="40219" b="46135"/>
          <a:stretch>
            <a:fillRect/>
          </a:stretch>
        </p:blipFill>
        <p:spPr>
          <a:xfrm>
            <a:off x="6143636" y="3429000"/>
            <a:ext cx="2786082" cy="2857520"/>
          </a:xfrm>
          <a:prstGeom prst="rect">
            <a:avLst/>
          </a:prstGeom>
        </p:spPr>
      </p:pic>
      <p:pic>
        <p:nvPicPr>
          <p:cNvPr id="5" name="Рисунок 4" descr="konkur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4000504"/>
            <a:ext cx="2351949" cy="2547945"/>
          </a:xfrm>
          <a:prstGeom prst="rect">
            <a:avLst/>
          </a:prstGeom>
        </p:spPr>
      </p:pic>
      <p:pic>
        <p:nvPicPr>
          <p:cNvPr id="11" name="Рисунок 10" descr="ёлочка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92" t="2326" r="40219" b="46135"/>
          <a:stretch>
            <a:fillRect/>
          </a:stretch>
        </p:blipFill>
        <p:spPr>
          <a:xfrm>
            <a:off x="714348" y="714356"/>
            <a:ext cx="1857388" cy="1905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85776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214414" y="428604"/>
            <a:ext cx="6572296" cy="19288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429000"/>
            <a:ext cx="6786610" cy="2571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clipartbest.com/cliparts/yik/gRG/yikgRGjBT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005"/>
          <a:stretch>
            <a:fillRect/>
          </a:stretch>
        </p:blipFill>
        <p:spPr bwMode="auto">
          <a:xfrm>
            <a:off x="214282" y="3500438"/>
            <a:ext cx="8929718" cy="27860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3786190"/>
            <a:ext cx="5786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Современная логопедия характеризуется поиском и внедрением новых эффективных технологий, помогающих оптимизировать работу логопеда.</a:t>
            </a:r>
            <a:endParaRPr lang="ru-RU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928670"/>
            <a:ext cx="67866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«Речь - великая сила: она убеждает, обращает, принуждает»</a:t>
            </a:r>
            <a:r>
              <a:rPr lang="ru-RU" sz="24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0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Эмерсон</a:t>
            </a:r>
            <a:r>
              <a:rPr lang="ru-RU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7333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Слово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происходит от французского слова «пять»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означает «стихотворение пяти строк».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нерифмованная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пятистрочная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стихотворная форма,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написанное в соответствии с определёнными правилами.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571480"/>
            <a:ext cx="5786478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8194" name="Picture 2" descr="http://www.clipartbest.com/cliparts/yik/gRG/yikgRGjBT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82" t="8794" r="16176" b="62311"/>
          <a:stretch>
            <a:fillRect/>
          </a:stretch>
        </p:blipFill>
        <p:spPr bwMode="auto">
          <a:xfrm>
            <a:off x="1857356" y="5000636"/>
            <a:ext cx="550072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14356"/>
            <a:ext cx="51435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начале XX века, форму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разработала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американская поэтесса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Аделаида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Крэпси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опиравшаяся на знакомство с японскими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миниатюрами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хайку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танка .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вошли в её посмертное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собрание стихотворений,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изданное в 1914 году. В  России 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стал использоваться с 1997года.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quote-the-oldold-winds-that-blewwhen-chaos-was-what-dothey-tell-the-clattered-trees-that-ishould-adelaide-crapsey-110-43-65.jpg"/>
          <p:cNvPicPr>
            <a:picLocks noChangeAspect="1"/>
          </p:cNvPicPr>
          <p:nvPr/>
        </p:nvPicPr>
        <p:blipFill>
          <a:blip r:embed="rId2"/>
          <a:srcRect r="64844"/>
          <a:stretch>
            <a:fillRect/>
          </a:stretch>
        </p:blipFill>
        <p:spPr>
          <a:xfrm>
            <a:off x="5572132" y="1000108"/>
            <a:ext cx="3214678" cy="430305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85728"/>
            <a:ext cx="67151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составления «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5852" y="1357298"/>
            <a:ext cx="657229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строчка (Кто? Что?) 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существительное — одно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ключевое слово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5852" y="3214686"/>
            <a:ext cx="657229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 строчка (Что делает?) 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три глагола,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обозначающих действие, относящееся к теме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5852" y="2285992"/>
            <a:ext cx="657229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 строчка (Какой? Какая? Какое?)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два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прилагательных, характеризующих первую строчку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85852" y="4143380"/>
            <a:ext cx="657229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строчка —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предложение, показывающее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отношение автора к теме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5852" y="5072074"/>
            <a:ext cx="6643734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строчка 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 слово-обобщение или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словосочетание — ассоциация, синоним к предмету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28662" y="6000768"/>
            <a:ext cx="7572428" cy="85723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Чёткое соблюдение правил написания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обязательно.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начальном этапе обучения детей по составлению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 проводится следующая работа: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714488"/>
            <a:ext cx="8358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Ознакомление с понятиями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«неживой» и «живой предмет»,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«слова, обозначающие предмет», «слова, обозначающие действие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предмета» и «слова, обозначающие признак предмета»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687901"/>
            <a:ext cx="79295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«Какой? Какая? Какое?» (груша какая?... желтая, спелая,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вкусная,    душистая);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— «Кто, что делает?» (лист…летит, кружиться, падает);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— «Угадай предмет по описанию?» (оно круглое, красное, спелое,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сладкое…);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— «Назови части целого» (дерево … корни, ствол, ветки, листья);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— «Расположи картинки и составь мини-рассказ»;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— «Загадай загадку» (она фиолетовая, сладкая, висит на дереве,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очень полезная…).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000372"/>
            <a:ext cx="7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 дидактические игры и упражнения: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еуг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4071942"/>
            <a:ext cx="1357322" cy="988130"/>
          </a:xfrm>
          <a:prstGeom prst="rect">
            <a:avLst/>
          </a:prstGeom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1928794" y="5786454"/>
            <a:ext cx="857256" cy="8572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3" b="56374"/>
          <a:stretch>
            <a:fillRect/>
          </a:stretch>
        </p:blipFill>
        <p:spPr>
          <a:xfrm>
            <a:off x="1643042" y="4929198"/>
            <a:ext cx="1857388" cy="966783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21500" r="30500" b="36500"/>
          <a:stretch>
            <a:fillRect/>
          </a:stretch>
        </p:blipFill>
        <p:spPr>
          <a:xfrm>
            <a:off x="1928794" y="1285860"/>
            <a:ext cx="928694" cy="92869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57224" y="357166"/>
            <a:ext cx="7286676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Условные обозначения слов для составления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детьми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1571612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– Слово – живой предмет(Кто?)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2500306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– Слово – не живой предмет(Что?)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57187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– Слово – признак (Какой?)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4357694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– Слово – действие (Что делать?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Что делает? 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5286388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Предложение по теме.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607220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– Слово – ассоциация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nachalo4ka.ru/wp-content/uploads/2014/05/shablon-deti-prevyu-3.pn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73" t="19859" r="59715" b="7325"/>
          <a:stretch/>
        </p:blipFill>
        <p:spPr bwMode="auto">
          <a:xfrm flipH="1">
            <a:off x="-500098" y="2214554"/>
            <a:ext cx="2479810" cy="4000528"/>
          </a:xfrm>
          <a:prstGeom prst="rect">
            <a:avLst/>
          </a:prstGeom>
          <a:noFill/>
        </p:spPr>
      </p:pic>
      <p:pic>
        <p:nvPicPr>
          <p:cNvPr id="17" name="Рисунок 16" descr="1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609" b="69119"/>
          <a:stretch>
            <a:fillRect/>
          </a:stretch>
        </p:blipFill>
        <p:spPr>
          <a:xfrm>
            <a:off x="2000232" y="2214554"/>
            <a:ext cx="814672" cy="1038456"/>
          </a:xfrm>
          <a:prstGeom prst="rect">
            <a:avLst/>
          </a:prstGeom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10" b="69122"/>
          <a:stretch>
            <a:fillRect/>
          </a:stretch>
        </p:blipFill>
        <p:spPr>
          <a:xfrm>
            <a:off x="1857356" y="3143248"/>
            <a:ext cx="1100131" cy="1038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000628" y="2143116"/>
            <a:ext cx="3929090" cy="27860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80996" y="438128"/>
            <a:ext cx="2928958" cy="1062046"/>
          </a:xfrm>
          <a:prstGeom prst="ellipse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 составления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143504" y="285728"/>
            <a:ext cx="3714776" cy="1714512"/>
          </a:xfrm>
          <a:prstGeom prst="triangle">
            <a:avLst>
              <a:gd name="adj" fmla="val 495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21500" r="30500" b="36500"/>
          <a:stretch>
            <a:fillRect/>
          </a:stretch>
        </p:blipFill>
        <p:spPr>
          <a:xfrm>
            <a:off x="1643042" y="1857364"/>
            <a:ext cx="857256" cy="857256"/>
          </a:xfrm>
          <a:prstGeom prst="rect">
            <a:avLst/>
          </a:prstGeom>
        </p:spPr>
      </p:pic>
      <p:pic>
        <p:nvPicPr>
          <p:cNvPr id="7" name="Рисунок 6" descr="треуг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3429000"/>
            <a:ext cx="1214446" cy="884116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треуг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429000"/>
            <a:ext cx="1214446" cy="884116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 descr="треуг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3429000"/>
            <a:ext cx="1214446" cy="884116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3" b="56374"/>
          <a:stretch>
            <a:fillRect/>
          </a:stretch>
        </p:blipFill>
        <p:spPr>
          <a:xfrm>
            <a:off x="714348" y="4286256"/>
            <a:ext cx="2643206" cy="96678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643042" y="5214950"/>
            <a:ext cx="857256" cy="8572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72066" y="2428868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Добрая, нежная.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Любит, заботится, готовит.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люблю свою маму.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Родная.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achalo4ka.ru/wp-content/uploads/2014/05/shablon-deti-prevyu-4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0" t="16613" r="66265" b="6414"/>
          <a:stretch>
            <a:fillRect/>
          </a:stretch>
        </p:blipFill>
        <p:spPr bwMode="auto">
          <a:xfrm>
            <a:off x="3143240" y="2571744"/>
            <a:ext cx="1857388" cy="3429024"/>
          </a:xfrm>
          <a:prstGeom prst="rect">
            <a:avLst/>
          </a:prstGeom>
          <a:noFill/>
        </p:spPr>
      </p:pic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10" b="69122"/>
          <a:stretch>
            <a:fillRect/>
          </a:stretch>
        </p:blipFill>
        <p:spPr>
          <a:xfrm>
            <a:off x="1142976" y="2571744"/>
            <a:ext cx="1024433" cy="966783"/>
          </a:xfrm>
          <a:prstGeom prst="rect">
            <a:avLst/>
          </a:prstGeom>
        </p:spPr>
      </p:pic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810" b="69122"/>
          <a:stretch>
            <a:fillRect/>
          </a:stretch>
        </p:blipFill>
        <p:spPr>
          <a:xfrm>
            <a:off x="2214546" y="2571744"/>
            <a:ext cx="1024433" cy="9667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6578" y="64291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1</a:t>
            </a:r>
            <a:endParaRPr lang="ru-RU" sz="28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5214942" y="2071678"/>
            <a:ext cx="3429024" cy="21431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57620" y="4000504"/>
            <a:ext cx="1357322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72066" y="285728"/>
            <a:ext cx="3714776" cy="1714512"/>
          </a:xfrm>
          <a:prstGeom prst="triangle">
            <a:avLst>
              <a:gd name="adj" fmla="val 495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642918"/>
            <a:ext cx="50006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000372"/>
            <a:ext cx="1714512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000372"/>
            <a:ext cx="142876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3143248"/>
            <a:ext cx="1143008" cy="571504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298" y="3143248"/>
            <a:ext cx="1143008" cy="50006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929198"/>
            <a:ext cx="164307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000504"/>
            <a:ext cx="164307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857892"/>
            <a:ext cx="164307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3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2000240"/>
            <a:ext cx="1714512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3200" dirty="0"/>
          </a:p>
        </p:txBody>
      </p:sp>
      <p:pic>
        <p:nvPicPr>
          <p:cNvPr id="10" name="Рисунок 9" descr="hello_html_5449eb4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63"/>
          <a:stretch>
            <a:fillRect/>
          </a:stretch>
        </p:blipFill>
        <p:spPr>
          <a:xfrm rot="20193968">
            <a:off x="920795" y="1630613"/>
            <a:ext cx="1285884" cy="1304925"/>
          </a:xfrm>
          <a:prstGeom prst="rect">
            <a:avLst/>
          </a:prstGeom>
        </p:spPr>
      </p:pic>
      <p:pic>
        <p:nvPicPr>
          <p:cNvPr id="17" name="Рисунок 16" descr="WPPSI-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BFC5C5"/>
              </a:clrFrom>
              <a:clrTo>
                <a:srgbClr val="BFC5C5">
                  <a:alpha val="0"/>
                </a:srgbClr>
              </a:clrTo>
            </a:clrChange>
          </a:blip>
          <a:srcRect l="14118" t="45879" r="55294" b="6730"/>
          <a:stretch>
            <a:fillRect/>
          </a:stretch>
        </p:blipFill>
        <p:spPr>
          <a:xfrm rot="17162422">
            <a:off x="1010303" y="3857946"/>
            <a:ext cx="814071" cy="108022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285984" y="4000504"/>
            <a:ext cx="142876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i (2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4071942"/>
            <a:ext cx="1285884" cy="687798"/>
          </a:xfrm>
          <a:prstGeom prst="rect">
            <a:avLst/>
          </a:prstGeom>
        </p:spPr>
      </p:pic>
      <p:pic>
        <p:nvPicPr>
          <p:cNvPr id="20" name="Рисунок 19" descr="mouth-clip-art-free-free-clipart-images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4071942"/>
            <a:ext cx="1071570" cy="686284"/>
          </a:xfrm>
          <a:prstGeom prst="rect">
            <a:avLst/>
          </a:prstGeom>
        </p:spPr>
      </p:pic>
      <p:pic>
        <p:nvPicPr>
          <p:cNvPr id="22" name="Рисунок 21" descr="hello_html_5449eb4b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63"/>
          <a:stretch>
            <a:fillRect/>
          </a:stretch>
        </p:blipFill>
        <p:spPr>
          <a:xfrm rot="20454684">
            <a:off x="840504" y="4649411"/>
            <a:ext cx="1147642" cy="11646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285984" y="4929198"/>
            <a:ext cx="1428760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4929198"/>
            <a:ext cx="1500198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person-laying-on-his-side_318-29205.png"/>
          <p:cNvPicPr>
            <a:picLocks noChangeAspect="1"/>
          </p:cNvPicPr>
          <p:nvPr/>
        </p:nvPicPr>
        <p:blipFill>
          <a:blip r:embed="rId6" cstate="print"/>
          <a:srcRect t="27710" b="30981"/>
          <a:stretch>
            <a:fillRect/>
          </a:stretch>
        </p:blipFill>
        <p:spPr>
          <a:xfrm>
            <a:off x="2428860" y="5000636"/>
            <a:ext cx="1143008" cy="571504"/>
          </a:xfrm>
          <a:prstGeom prst="rect">
            <a:avLst/>
          </a:prstGeom>
        </p:spPr>
      </p:pic>
      <p:pic>
        <p:nvPicPr>
          <p:cNvPr id="26" name="Рисунок 25" descr="detsad-171329-1422163108.jpg"/>
          <p:cNvPicPr>
            <a:picLocks noChangeAspect="1"/>
          </p:cNvPicPr>
          <p:nvPr/>
        </p:nvPicPr>
        <p:blipFill>
          <a:blip r:embed="rId7"/>
          <a:srcRect l="3971" t="10317" r="77076" b="14285"/>
          <a:stretch>
            <a:fillRect/>
          </a:stretch>
        </p:blipFill>
        <p:spPr>
          <a:xfrm>
            <a:off x="4000496" y="4929198"/>
            <a:ext cx="579024" cy="785818"/>
          </a:xfrm>
          <a:prstGeom prst="rect">
            <a:avLst/>
          </a:prstGeom>
        </p:spPr>
      </p:pic>
      <p:pic>
        <p:nvPicPr>
          <p:cNvPr id="27" name="Рисунок 26" descr="img_56f6e5961fa8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5857892"/>
            <a:ext cx="1285884" cy="785818"/>
          </a:xfrm>
          <a:prstGeom prst="rect">
            <a:avLst/>
          </a:prstGeom>
        </p:spPr>
      </p:pic>
      <p:pic>
        <p:nvPicPr>
          <p:cNvPr id="28" name="Рисунок 27" descr="companions-top-ten-tabl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4929198"/>
            <a:ext cx="1500198" cy="812607"/>
          </a:xfrm>
          <a:prstGeom prst="rect">
            <a:avLst/>
          </a:prstGeom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14942" y="2214554"/>
            <a:ext cx="350046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Огурец.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Зелёный, овальный.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Срывать, резать, кусать.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Огурец лежит на грядке.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Овощ.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80996" y="438128"/>
            <a:ext cx="2928958" cy="1062046"/>
          </a:xfrm>
          <a:prstGeom prst="ellipse">
            <a:avLst/>
          </a:prstGeom>
        </p:spPr>
        <p:style>
          <a:lnRef idx="1">
            <a:schemeClr val="accent5"/>
          </a:lnRef>
          <a:fillRef idx="1002">
            <a:schemeClr val="lt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 составления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827</TotalTime>
  <Words>1097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77</cp:revision>
  <dcterms:created xsi:type="dcterms:W3CDTF">2017-01-17T19:57:38Z</dcterms:created>
  <dcterms:modified xsi:type="dcterms:W3CDTF">2017-10-10T11:10:10Z</dcterms:modified>
</cp:coreProperties>
</file>